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24"/>
  </p:notesMasterIdLst>
  <p:handoutMasterIdLst>
    <p:handoutMasterId r:id="rId25"/>
  </p:handoutMasterIdLst>
  <p:sldIdLst>
    <p:sldId id="280" r:id="rId2"/>
    <p:sldId id="302" r:id="rId3"/>
    <p:sldId id="304" r:id="rId4"/>
    <p:sldId id="305" r:id="rId5"/>
    <p:sldId id="303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01" r:id="rId23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FB9"/>
    <a:srgbClr val="A3BAC3"/>
    <a:srgbClr val="006989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8"/>
    <p:restoredTop sz="89416"/>
  </p:normalViewPr>
  <p:slideViewPr>
    <p:cSldViewPr showGuides="1">
      <p:cViewPr varScale="1">
        <p:scale>
          <a:sx n="51" d="100"/>
          <a:sy n="51" d="100"/>
        </p:scale>
        <p:origin x="280" y="864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want the images to show up one at a time in the order specified and end a few seconds before I move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883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Case Study: Information Strategy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DB1C-0DD9-1744-936D-0CC0476B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station operate?</a:t>
            </a:r>
          </a:p>
        </p:txBody>
      </p:sp>
    </p:spTree>
    <p:extLst>
      <p:ext uri="{BB962C8B-B14F-4D97-AF65-F5344CB8AC3E}">
        <p14:creationId xmlns:p14="http://schemas.microsoft.com/office/powerpoint/2010/main" val="6551891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B91-1F83-3541-ADC9-669126E8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Model Check-in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8198B-3CE2-C142-ABE1-09A9A37EB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551955"/>
              </p:ext>
            </p:extLst>
          </p:nvPr>
        </p:nvGraphicFramePr>
        <p:xfrm>
          <a:off x="4160837" y="2392362"/>
          <a:ext cx="15606184" cy="9041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272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864577"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Analytics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creation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Choosing an information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processes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Reporting and analytics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Gathering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sources and IT infrastructure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1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40993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629E-96F9-1B46-B054-081D5865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department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E490AFD-7D76-8147-9757-ADCA65A3F80C}"/>
              </a:ext>
            </a:extLst>
          </p:cNvPr>
          <p:cNvSpPr/>
          <p:nvPr/>
        </p:nvSpPr>
        <p:spPr>
          <a:xfrm>
            <a:off x="1170464" y="2087562"/>
            <a:ext cx="7848600" cy="9677400"/>
          </a:xfrm>
          <a:prstGeom prst="roundRect">
            <a:avLst>
              <a:gd name="adj" fmla="val 1133"/>
            </a:avLst>
          </a:prstGeom>
          <a:solidFill>
            <a:srgbClr val="006989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asked: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are our listeners?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they like to listen to?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listens to what and when?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9338F-39FF-B24B-9FDC-FDBBEAD1D975}"/>
              </a:ext>
            </a:extLst>
          </p:cNvPr>
          <p:cNvSpPr txBox="1"/>
          <p:nvPr/>
        </p:nvSpPr>
        <p:spPr>
          <a:xfrm>
            <a:off x="1551464" y="6926262"/>
            <a:ext cx="7086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Context provided: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What is the business initiative?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How are processes going to change as a result?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E7AC73-9E25-AD4D-98C7-AEDF7706362F}"/>
              </a:ext>
            </a:extLst>
          </p:cNvPr>
          <p:cNvSpPr/>
          <p:nvPr/>
        </p:nvSpPr>
        <p:spPr>
          <a:xfrm>
            <a:off x="13914437" y="2087562"/>
            <a:ext cx="7848600" cy="9677400"/>
          </a:xfrm>
          <a:prstGeom prst="roundRect">
            <a:avLst>
              <a:gd name="adj" fmla="val 1133"/>
            </a:avLst>
          </a:prstGeom>
          <a:solidFill>
            <a:srgbClr val="016FB9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9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7B77816-B83F-AA49-A50C-26EA4335F70D}"/>
              </a:ext>
            </a:extLst>
          </p:cNvPr>
          <p:cNvSpPr/>
          <p:nvPr/>
        </p:nvSpPr>
        <p:spPr>
          <a:xfrm>
            <a:off x="9171464" y="6278562"/>
            <a:ext cx="4666773" cy="1447800"/>
          </a:xfrm>
          <a:prstGeom prst="rightArrow">
            <a:avLst/>
          </a:prstGeom>
          <a:solidFill>
            <a:srgbClr val="A3BAC3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we have the data?</a:t>
            </a:r>
          </a:p>
        </p:txBody>
      </p:sp>
    </p:spTree>
    <p:extLst>
      <p:ext uri="{BB962C8B-B14F-4D97-AF65-F5344CB8AC3E}">
        <p14:creationId xmlns:p14="http://schemas.microsoft.com/office/powerpoint/2010/main" val="1114038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B91-1F83-3541-ADC9-669126E8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Model Check-in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8198B-3CE2-C142-ABE1-09A9A37EB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061204"/>
              </p:ext>
            </p:extLst>
          </p:nvPr>
        </p:nvGraphicFramePr>
        <p:xfrm>
          <a:off x="4160837" y="2392362"/>
          <a:ext cx="15606184" cy="9041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272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864577"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Analytics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creation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Choosing an information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processes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Reporting and analytics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Gathering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sources and IT infrastructure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1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51870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B89C-3BF1-3E47-B215-A8905904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F5AE2-FA53-1545-931F-E27D8F77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37" y="2773362"/>
            <a:ext cx="9370302" cy="80772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43CA1926-ACBD-9B4B-9ECC-778DF4D2A566}"/>
              </a:ext>
            </a:extLst>
          </p:cNvPr>
          <p:cNvSpPr/>
          <p:nvPr/>
        </p:nvSpPr>
        <p:spPr>
          <a:xfrm>
            <a:off x="13628210" y="2773362"/>
            <a:ext cx="1066800" cy="8077200"/>
          </a:xfrm>
          <a:prstGeom prst="rightBrace">
            <a:avLst>
              <a:gd name="adj1" fmla="val 37121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EA47D1-30F9-4F4E-84E1-7B9215E2FC3D}"/>
              </a:ext>
            </a:extLst>
          </p:cNvPr>
          <p:cNvSpPr txBox="1"/>
          <p:nvPr/>
        </p:nvSpPr>
        <p:spPr>
          <a:xfrm>
            <a:off x="15228410" y="6088687"/>
            <a:ext cx="6019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The data isn’t here either…</a:t>
            </a:r>
          </a:p>
        </p:txBody>
      </p:sp>
    </p:spTree>
    <p:extLst>
      <p:ext uri="{BB962C8B-B14F-4D97-AF65-F5344CB8AC3E}">
        <p14:creationId xmlns:p14="http://schemas.microsoft.com/office/powerpoint/2010/main" val="1851545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B91-1F83-3541-ADC9-669126E8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Model Check-in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8198B-3CE2-C142-ABE1-09A9A37EB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203626"/>
              </p:ext>
            </p:extLst>
          </p:nvPr>
        </p:nvGraphicFramePr>
        <p:xfrm>
          <a:off x="4160837" y="2392362"/>
          <a:ext cx="15606184" cy="9041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272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864577"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Analytics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creation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Choosing an information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processes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Reporting and analytics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Gathering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🐀🐀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sources and IT infrastructure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1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80128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7049229-7350-2C4E-B50E-9AD388D8EAB6}"/>
              </a:ext>
            </a:extLst>
          </p:cNvPr>
          <p:cNvSpPr/>
          <p:nvPr/>
        </p:nvSpPr>
        <p:spPr>
          <a:xfrm>
            <a:off x="1874837" y="2087562"/>
            <a:ext cx="5181600" cy="9829800"/>
          </a:xfrm>
          <a:prstGeom prst="roundRect">
            <a:avLst>
              <a:gd name="adj" fmla="val 3398"/>
            </a:avLst>
          </a:prstGeom>
          <a:solidFill>
            <a:srgbClr val="016FB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A729B-0AD0-9E4D-8E55-F417308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ops and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9A9E2-13FB-FE42-8CFE-057722BE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2468562"/>
            <a:ext cx="4724400" cy="3270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9DCCFE-11EB-9747-BC43-DB235F1E3B41}"/>
              </a:ext>
            </a:extLst>
          </p:cNvPr>
          <p:cNvSpPr txBox="1"/>
          <p:nvPr/>
        </p:nvSpPr>
        <p:spPr>
          <a:xfrm>
            <a:off x="2179637" y="6319952"/>
            <a:ext cx="4876800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Use survey tool to collect data like: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Music taste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Listening time</a:t>
            </a:r>
          </a:p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058F58-4FF8-8549-9A8C-05661B74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237" y="3482181"/>
            <a:ext cx="7040562" cy="7040562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0343EF5-C7FF-B14B-BA00-A1D59E39322B}"/>
              </a:ext>
            </a:extLst>
          </p:cNvPr>
          <p:cNvSpPr/>
          <p:nvPr/>
        </p:nvSpPr>
        <p:spPr>
          <a:xfrm>
            <a:off x="7970837" y="6278562"/>
            <a:ext cx="7162799" cy="1447800"/>
          </a:xfrm>
          <a:prstGeom prst="rightArrow">
            <a:avLst/>
          </a:prstGeom>
          <a:solidFill>
            <a:srgbClr val="A3BAC3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Merge questionnaire results</a:t>
            </a:r>
          </a:p>
        </p:txBody>
      </p:sp>
    </p:spTree>
    <p:extLst>
      <p:ext uri="{BB962C8B-B14F-4D97-AF65-F5344CB8AC3E}">
        <p14:creationId xmlns:p14="http://schemas.microsoft.com/office/powerpoint/2010/main" val="2654280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B91-1F83-3541-ADC9-669126E8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Model Check-in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8198B-3CE2-C142-ABE1-09A9A37EB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892315"/>
              </p:ext>
            </p:extLst>
          </p:nvPr>
        </p:nvGraphicFramePr>
        <p:xfrm>
          <a:off x="4160837" y="2392362"/>
          <a:ext cx="15606184" cy="9041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272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864577"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Analytics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creation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Choosing an information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processes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Reporting and analytics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Gathering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🐀🐀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sources and IT infrastructure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24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41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7119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B91-1F83-3541-ADC9-669126E8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Model Check-in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8198B-3CE2-C142-ABE1-09A9A37EB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151144"/>
              </p:ext>
            </p:extLst>
          </p:nvPr>
        </p:nvGraphicFramePr>
        <p:xfrm>
          <a:off x="4160837" y="2392362"/>
          <a:ext cx="15606184" cy="9041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272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864577"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Analytics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creation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Choosing an information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processes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Reporting and analytics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Gathering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24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sources and IT infrastructure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24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41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5295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B91-1F83-3541-ADC9-669126E8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Model Check-in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8198B-3CE2-C142-ABE1-09A9A37EB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73029"/>
              </p:ext>
            </p:extLst>
          </p:nvPr>
        </p:nvGraphicFramePr>
        <p:xfrm>
          <a:off x="4160837" y="2392362"/>
          <a:ext cx="15606184" cy="9041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272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864577"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Analytics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creation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Choosing an information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processes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Reporting and analytics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24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Gathering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24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sources and IT infrastructure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24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41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79156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A2239-A9E5-B741-AE7A-596982C87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6C799-5037-5B4A-8760-167A005D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995" y="2697162"/>
            <a:ext cx="10705286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226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B91-1F83-3541-ADC9-669126E8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Model Check-in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8198B-3CE2-C142-ABE1-09A9A37EB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912214"/>
              </p:ext>
            </p:extLst>
          </p:nvPr>
        </p:nvGraphicFramePr>
        <p:xfrm>
          <a:off x="4160837" y="2392362"/>
          <a:ext cx="15606184" cy="9041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272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864577"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Analytics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creation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Choosing an information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processes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24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Reporting and analytics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24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Gathering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24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sources and IT infrastructure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245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41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257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55AA-8330-5A44-99BC-37DC10A73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EFEEB-0DD1-264B-868B-688E62C08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" y="0"/>
            <a:ext cx="23388638" cy="14617899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55CEF-CA17-A949-A1EF-9A0793340D77}"/>
              </a:ext>
            </a:extLst>
          </p:cNvPr>
          <p:cNvSpPr txBox="1"/>
          <p:nvPr/>
        </p:nvSpPr>
        <p:spPr>
          <a:xfrm>
            <a:off x="12314237" y="1849946"/>
            <a:ext cx="95250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Based on the analytics delivered to the business, this radio station is able to: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Understand listeners preferences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Hold listeners attention for an average of 30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Increases market share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Increases advertising revenue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Increases return on equity</a:t>
            </a:r>
          </a:p>
          <a:p>
            <a:endParaRPr lang="en-US" sz="4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Also serves as a good case study in the ideal way analytics functions.</a:t>
            </a:r>
          </a:p>
        </p:txBody>
      </p:sp>
    </p:spTree>
    <p:extLst>
      <p:ext uri="{BB962C8B-B14F-4D97-AF65-F5344CB8AC3E}">
        <p14:creationId xmlns:p14="http://schemas.microsoft.com/office/powerpoint/2010/main" val="286566526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49A0-9EA8-434E-9CEF-41E9AA62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4785E-40FD-974B-937E-B82CE1F4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2620962"/>
            <a:ext cx="9525000" cy="93091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C10A901E-5BE6-8A4D-A948-0E2C1021A436}"/>
              </a:ext>
            </a:extLst>
          </p:cNvPr>
          <p:cNvSpPr/>
          <p:nvPr/>
        </p:nvSpPr>
        <p:spPr>
          <a:xfrm>
            <a:off x="11704638" y="2620962"/>
            <a:ext cx="1295399" cy="9309100"/>
          </a:xfrm>
          <a:prstGeom prst="rightBrace">
            <a:avLst>
              <a:gd name="adj1" fmla="val 34748"/>
              <a:gd name="adj2" fmla="val 50000"/>
            </a:avLst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B100D-9CAB-7D46-ADDF-3680A4CA824F}"/>
              </a:ext>
            </a:extLst>
          </p:cNvPr>
          <p:cNvSpPr txBox="1"/>
          <p:nvPr/>
        </p:nvSpPr>
        <p:spPr>
          <a:xfrm>
            <a:off x="13762037" y="4959493"/>
            <a:ext cx="8234364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Station sends signal over the air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User has to turn the dial to the desired “station”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User then listens to whatever happens to be on at the time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Radio relies on advertising to fund the business</a:t>
            </a:r>
          </a:p>
        </p:txBody>
      </p:sp>
    </p:spTree>
    <p:extLst>
      <p:ext uri="{BB962C8B-B14F-4D97-AF65-F5344CB8AC3E}">
        <p14:creationId xmlns:p14="http://schemas.microsoft.com/office/powerpoint/2010/main" val="15620584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587A-E300-9141-BD23-7B499578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4CEB6-3D96-2145-8B7D-F915202B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64" y="2868418"/>
            <a:ext cx="6266973" cy="3133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EAE67-F700-7546-A8D4-4233BC230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210" y="9402762"/>
            <a:ext cx="3162300" cy="195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E1120-AE52-3445-A49E-B6BFF74C5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64" y="6892924"/>
            <a:ext cx="4762500" cy="176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9348EB-B8BC-4347-A915-EA7F594C2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3950" y="2815911"/>
            <a:ext cx="4876800" cy="323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163292-B36E-BB4D-AEC9-3217BC1A8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837" y="8031162"/>
            <a:ext cx="5270500" cy="3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06F9E4-1D5E-314F-AEC5-95A803036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6100" y="6176962"/>
            <a:ext cx="3492500" cy="185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51F29-CE1B-4D43-8556-CD4C2CC76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1237" y="9244012"/>
            <a:ext cx="3759200" cy="2114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30FE7C-DB23-7646-9486-9C1963968B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2293" y="2489301"/>
            <a:ext cx="7416800" cy="49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7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9DBA-3B0B-6848-9CB2-0D85B30F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station strategy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84800F-1248-5F42-AE45-EB7B53740FA7}"/>
              </a:ext>
            </a:extLst>
          </p:cNvPr>
          <p:cNvSpPr/>
          <p:nvPr/>
        </p:nvSpPr>
        <p:spPr>
          <a:xfrm>
            <a:off x="1417637" y="2392362"/>
            <a:ext cx="9601200" cy="8991600"/>
          </a:xfrm>
          <a:prstGeom prst="roundRect">
            <a:avLst>
              <a:gd name="adj" fmla="val 141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000" dirty="0"/>
              <a:t>Company Profile: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Nationwide Radio Station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u="sng" dirty="0"/>
              <a:t>Vision</a:t>
            </a:r>
            <a:r>
              <a:rPr lang="en-US" sz="4000" dirty="0"/>
              <a:t>: there is demand for radio entertainment in the shape of good music, entertaining talk and news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u="sng" dirty="0"/>
              <a:t>Mission</a:t>
            </a:r>
            <a:r>
              <a:rPr lang="en-US" sz="4000" dirty="0"/>
              <a:t>: to become a leading player in the national market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37DC90-A291-3B45-AC13-3D1CE2B78353}"/>
              </a:ext>
            </a:extLst>
          </p:cNvPr>
          <p:cNvSpPr/>
          <p:nvPr/>
        </p:nvSpPr>
        <p:spPr>
          <a:xfrm>
            <a:off x="12085637" y="2392362"/>
            <a:ext cx="9601200" cy="8991600"/>
          </a:xfrm>
          <a:prstGeom prst="roundRect">
            <a:avLst>
              <a:gd name="adj" fmla="val 1413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 share &gt;= 25%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on Equity &gt;= 15%</a:t>
            </a:r>
          </a:p>
        </p:txBody>
      </p:sp>
    </p:spTree>
    <p:extLst>
      <p:ext uri="{BB962C8B-B14F-4D97-AF65-F5344CB8AC3E}">
        <p14:creationId xmlns:p14="http://schemas.microsoft.com/office/powerpoint/2010/main" val="156566756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190DC6-C07B-A84A-97EC-02AD0FD8D031}"/>
              </a:ext>
            </a:extLst>
          </p:cNvPr>
          <p:cNvSpPr/>
          <p:nvPr/>
        </p:nvSpPr>
        <p:spPr>
          <a:xfrm>
            <a:off x="13000037" y="1905585"/>
            <a:ext cx="7239000" cy="10058400"/>
          </a:xfrm>
          <a:prstGeom prst="roundRect">
            <a:avLst>
              <a:gd name="adj" fmla="val 515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C610C-B93D-4D48-A18E-773C8D0D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736" y="2173286"/>
            <a:ext cx="6767317" cy="555783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D4BF1D-DE4A-CC43-908B-BF52A97A85E2}"/>
              </a:ext>
            </a:extLst>
          </p:cNvPr>
          <p:cNvSpPr/>
          <p:nvPr/>
        </p:nvSpPr>
        <p:spPr>
          <a:xfrm>
            <a:off x="3057523" y="1905585"/>
            <a:ext cx="7239000" cy="10058400"/>
          </a:xfrm>
          <a:prstGeom prst="roundRect">
            <a:avLst>
              <a:gd name="adj" fmla="val 515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A13EB-81D8-5E49-BCD8-F69E6B6F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46E31-A197-574F-A7AE-938EBFD8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3" y="2168524"/>
            <a:ext cx="6749798" cy="556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73E5FA-1840-E945-B047-9617E2886E01}"/>
              </a:ext>
            </a:extLst>
          </p:cNvPr>
          <p:cNvSpPr txBox="1"/>
          <p:nvPr/>
        </p:nvSpPr>
        <p:spPr>
          <a:xfrm>
            <a:off x="3324223" y="8188324"/>
            <a:ext cx="674979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The more important metric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Affected by the market share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ABA6B-6D54-0A47-A7B7-29CEAF91C1CA}"/>
              </a:ext>
            </a:extLst>
          </p:cNvPr>
          <p:cNvSpPr txBox="1"/>
          <p:nvPr/>
        </p:nvSpPr>
        <p:spPr>
          <a:xfrm>
            <a:off x="13266737" y="8188324"/>
            <a:ext cx="674979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Percentage of the market listening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Assumed that if market share is high, ROE will be larger for a given level of cost</a:t>
            </a:r>
          </a:p>
        </p:txBody>
      </p:sp>
    </p:spTree>
    <p:extLst>
      <p:ext uri="{BB962C8B-B14F-4D97-AF65-F5344CB8AC3E}">
        <p14:creationId xmlns:p14="http://schemas.microsoft.com/office/powerpoint/2010/main" val="345511288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0801-652B-BB46-A8AF-D9D2961B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strategic initiative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DE0D70-8512-3D43-BFB6-FD18010A0AD5}"/>
              </a:ext>
            </a:extLst>
          </p:cNvPr>
          <p:cNvSpPr/>
          <p:nvPr/>
        </p:nvSpPr>
        <p:spPr>
          <a:xfrm>
            <a:off x="2941637" y="3078162"/>
            <a:ext cx="4572000" cy="45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15 minutes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4B9B40-514E-FC4B-BB6C-75715437CFEB}"/>
              </a:ext>
            </a:extLst>
          </p:cNvPr>
          <p:cNvSpPr/>
          <p:nvPr/>
        </p:nvSpPr>
        <p:spPr>
          <a:xfrm>
            <a:off x="14676437" y="3078162"/>
            <a:ext cx="4572000" cy="4572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30 minutes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E680A14-DAA3-AC43-9676-6FA8C815D8CE}"/>
              </a:ext>
            </a:extLst>
          </p:cNvPr>
          <p:cNvSpPr/>
          <p:nvPr/>
        </p:nvSpPr>
        <p:spPr>
          <a:xfrm>
            <a:off x="8199437" y="4754562"/>
            <a:ext cx="5791200" cy="12192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F693C-FDBA-BA48-9ACE-A50834E03040}"/>
              </a:ext>
            </a:extLst>
          </p:cNvPr>
          <p:cNvSpPr txBox="1"/>
          <p:nvPr/>
        </p:nvSpPr>
        <p:spPr>
          <a:xfrm>
            <a:off x="6637338" y="8259762"/>
            <a:ext cx="101346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Increase average listening time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Should increase market share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Increase advertising revenue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Which would increase return on equity</a:t>
            </a:r>
          </a:p>
        </p:txBody>
      </p:sp>
    </p:spTree>
    <p:extLst>
      <p:ext uri="{BB962C8B-B14F-4D97-AF65-F5344CB8AC3E}">
        <p14:creationId xmlns:p14="http://schemas.microsoft.com/office/powerpoint/2010/main" val="21781867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336B-77DA-5A4A-9259-E93BA267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45405D-240D-5B42-A081-B69E73BB8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872539"/>
              </p:ext>
            </p:extLst>
          </p:nvPr>
        </p:nvGraphicFramePr>
        <p:xfrm>
          <a:off x="3551237" y="2087562"/>
          <a:ext cx="1560618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6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66145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Listener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 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least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Advertising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$4M (additional)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 on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F2EAB9-AD7F-214A-8308-8D220FC83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635843"/>
              </p:ext>
            </p:extLst>
          </p:nvPr>
        </p:nvGraphicFramePr>
        <p:xfrm>
          <a:off x="3551237" y="6430962"/>
          <a:ext cx="1560618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653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Three employees in 4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Purchase + Consulting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$250,000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$1,000,000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F1BD9A5-99F7-F140-AE03-400BE8FCF584}"/>
              </a:ext>
            </a:extLst>
          </p:cNvPr>
          <p:cNvSpPr txBox="1"/>
          <p:nvPr/>
        </p:nvSpPr>
        <p:spPr>
          <a:xfrm>
            <a:off x="3551237" y="9783762"/>
            <a:ext cx="899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Payback time = 1 Quarter</a:t>
            </a:r>
          </a:p>
          <a:p>
            <a:r>
              <a:rPr lang="en-US" sz="4000" dirty="0"/>
              <a:t>Cost = $1M</a:t>
            </a:r>
          </a:p>
          <a:p>
            <a:r>
              <a:rPr lang="en-US" sz="4000" dirty="0"/>
              <a:t>Benefit = $4M</a:t>
            </a:r>
          </a:p>
        </p:txBody>
      </p:sp>
    </p:spTree>
    <p:extLst>
      <p:ext uri="{BB962C8B-B14F-4D97-AF65-F5344CB8AC3E}">
        <p14:creationId xmlns:p14="http://schemas.microsoft.com/office/powerpoint/2010/main" val="126335687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B91-1F83-3541-ADC9-669126E8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Model Check-in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8198B-3CE2-C142-ABE1-09A9A37EB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43414"/>
              </p:ext>
            </p:extLst>
          </p:nvPr>
        </p:nvGraphicFramePr>
        <p:xfrm>
          <a:off x="4160837" y="2392362"/>
          <a:ext cx="15606184" cy="90414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7800">
                  <a:extLst>
                    <a:ext uri="{9D8B030D-6E8A-4147-A177-3AD203B41FA5}">
                      <a16:colId xmlns:a16="http://schemas.microsoft.com/office/drawing/2014/main" val="1588896361"/>
                    </a:ext>
                  </a:extLst>
                </a:gridCol>
                <a:gridCol w="2728384">
                  <a:extLst>
                    <a:ext uri="{9D8B030D-6E8A-4147-A177-3AD203B41FA5}">
                      <a16:colId xmlns:a16="http://schemas.microsoft.com/office/drawing/2014/main" val="123475445"/>
                    </a:ext>
                  </a:extLst>
                </a:gridCol>
              </a:tblGrid>
              <a:tr h="864577"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Analytics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3731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Strategy creation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Choosing an information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81655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 processes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378492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Reporting and analytics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Creating information and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36589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Gathering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01034"/>
                  </a:ext>
                </a:extLst>
              </a:tr>
              <a:tr h="162540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sources and IT infrastructure</a:t>
                      </a:r>
                    </a:p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1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0133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15884</TotalTime>
  <Words>710</Words>
  <Application>Microsoft Macintosh PowerPoint</Application>
  <PresentationFormat>Custom</PresentationFormat>
  <Paragraphs>216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ＭＳ Ｐゴシック</vt:lpstr>
      <vt:lpstr>Arial</vt:lpstr>
      <vt:lpstr>Calibri</vt:lpstr>
      <vt:lpstr>Online Programs Template White[1]</vt:lpstr>
      <vt:lpstr>PowerPoint Presentation</vt:lpstr>
      <vt:lpstr>PowerPoint Presentation</vt:lpstr>
      <vt:lpstr>radio</vt:lpstr>
      <vt:lpstr>audience</vt:lpstr>
      <vt:lpstr>Radio station strategy</vt:lpstr>
      <vt:lpstr>Executive dashboard</vt:lpstr>
      <vt:lpstr>New strategic initiative</vt:lpstr>
      <vt:lpstr>Business case</vt:lpstr>
      <vt:lpstr>BA Model Check-in</vt:lpstr>
      <vt:lpstr>How does the station operate?</vt:lpstr>
      <vt:lpstr>BA Model Check-in</vt:lpstr>
      <vt:lpstr>Analytics department</vt:lpstr>
      <vt:lpstr>BA Model Check-in</vt:lpstr>
      <vt:lpstr>Data warehouse?</vt:lpstr>
      <vt:lpstr>BA Model Check-in</vt:lpstr>
      <vt:lpstr>It ops and development</vt:lpstr>
      <vt:lpstr>BA Model Check-in</vt:lpstr>
      <vt:lpstr>BA Model Check-in</vt:lpstr>
      <vt:lpstr>BA Model Check-in</vt:lpstr>
      <vt:lpstr>BA Model Check-in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333</cp:revision>
  <dcterms:created xsi:type="dcterms:W3CDTF">2007-05-02T01:14:38Z</dcterms:created>
  <dcterms:modified xsi:type="dcterms:W3CDTF">2019-06-20T02:47:49Z</dcterms:modified>
</cp:coreProperties>
</file>